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006" r:id="rId2"/>
    <p:sldMasterId id="2147483774" r:id="rId3"/>
    <p:sldMasterId id="2147483762" r:id="rId4"/>
    <p:sldMasterId id="2147483672" r:id="rId5"/>
    <p:sldMasterId id="2147483750" r:id="rId6"/>
  </p:sldMasterIdLst>
  <p:notesMasterIdLst>
    <p:notesMasterId r:id="rId20"/>
  </p:notesMasterIdLst>
  <p:handoutMasterIdLst>
    <p:handoutMasterId r:id="rId21"/>
  </p:handoutMasterIdLst>
  <p:sldIdLst>
    <p:sldId id="261" r:id="rId7"/>
    <p:sldId id="266" r:id="rId8"/>
    <p:sldId id="289" r:id="rId9"/>
    <p:sldId id="335" r:id="rId10"/>
    <p:sldId id="313" r:id="rId11"/>
    <p:sldId id="292" r:id="rId12"/>
    <p:sldId id="294" r:id="rId13"/>
    <p:sldId id="312" r:id="rId14"/>
    <p:sldId id="330" r:id="rId15"/>
    <p:sldId id="296" r:id="rId16"/>
    <p:sldId id="336" r:id="rId17"/>
    <p:sldId id="337" r:id="rId18"/>
    <p:sldId id="27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E7B8-A453-3F44-9252-F7CDCDD288C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D81AA-0B06-9648-BE23-D1B55930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4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653166-C619-7D4C-8AB5-AAF2C46C0AE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1FE858-2003-AA4E-BB3B-080BC577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6FC01A-9FAC-9549-9D88-71A033FBDA18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6F8D1A-5165-C444-B30C-3A4E7198C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0C5427-283D-CC46-82AD-3BB28B3FE3A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749AD-0CAE-9545-8928-E98FDCDE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100821-644D-3544-A83D-6A10EB2D896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B8A64B-AC79-AB44-AEB0-9E2F6E7F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D078CA-080F-4C44-B068-BF43B51E27B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51F3B-1734-294D-A11B-0982C61C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4FA61-0603-2E4B-8736-14EC51E67E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B0A8D11-4763-E74E-ACF5-D1E56AE5B23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872CC73-51F0-0447-8409-9A8B9F21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6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A6E2A3C-89FC-5748-A65F-3819CA4E535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3808844-523F-7749-9F30-6A6B15E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A9AE5BF-AECA-C74C-8FF2-08AE818BE76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E8ADF2F-7559-9C43-A2F9-D8F31748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8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B3AC21E-71EC-7C4D-AC23-95F8FE36B53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4E48967-8AB8-E24B-9286-AF50F2935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8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D46659E-EBD8-7645-BC6A-4A80DF3200EB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37936B-8FBC-6C41-A1FE-76DC62D6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257742C-3483-1446-9479-04541CC07112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100291E-8613-3D44-9C66-475B6D6B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8824972-4B71-BD4A-8E3F-C5A53537D32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89CA845-8E25-D740-A983-0000270F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FB1117-F32B-A540-8B6F-717394E221A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11F03-71D3-C540-AC16-81C5DFEFC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2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319CF5D-D8C0-7640-B97D-3900B205CA62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D36B08B-25DA-E348-85CC-C973BF2DA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C72A3AD-A185-D642-9F2D-9A4DFC290139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7753401-34B6-474C-A756-B07670A8A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69B7907-9002-BF40-927C-2FF9C9D796B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4D2B738-E993-5F40-A44F-F2CFF299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9B39383-F472-6148-AAAF-1095028EA27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558BB8-ADD1-6349-A038-C10B6E059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EF74EE3-A912-9E44-B968-11041CA7E3B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B26E3BD-2B1A-CF40-8FD3-DEEA2212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59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7ED554A-10FF-CA41-953B-E363E4D3CFA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5837FD3-09CB-A54C-98F5-E72294DA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8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4727165-3C9C-2243-AB13-1DC223815A6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8DFFBB1-1660-3349-ACEF-F755FDED6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2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4A60731-3337-F74B-B826-FE7867BF2B7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ED3438B-C023-7D46-99AE-8CF634A0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3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D85D1BE-CE77-5748-ABA3-5A574E6E825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B7E2E41-3DA7-DA4E-B817-4DD4C13C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4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B51DEC9-D937-9647-AB64-2305E7DEE89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E04A69-AD1E-2346-AEBB-227C8173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1D410A-8F28-8946-AE22-C857D9C9E1B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23B734-E2A6-DF43-BE80-DE6D13D2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8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9CF53E2-86A2-7F47-AED4-E8AA3291173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40D1422-7828-484D-877B-B5B3F53B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2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D180840-D30F-5A44-83E0-93BCD5308E6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154AA58-90EC-F449-90EC-6DC4E9A8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9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16C5CCB-A37F-E243-B05C-909D400BFA96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90023C7-06D9-C544-BD37-5F37C67B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3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A112469-5C5E-6843-A8DC-F9D5B7F933E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2B8FC0B-ED01-004D-8FE4-269E3388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3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D7C1FB9-9CBE-6F4D-BD42-2FA5DE07629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88DDDF5-98EE-5549-B8DF-9B5647596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8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C8D60A-DC50-404C-9B9F-C6364DEDEAE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E838DC-D7F8-684F-95A0-88464C0F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43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519470-9408-FC43-BB1F-B8851667A6F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856798-19DE-FC40-84C0-A2C52FE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0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CAE01-FB78-D148-B333-FC1E9B2F5CD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1E960-BC55-EB40-8385-E3845F418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E3DD08-CDD6-B44B-B3B2-8F37C33B986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507195-9EAD-8C4F-A59C-06B7B4A7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F6051D-D2D0-5A47-A8A6-CA4A654C5C8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99C152-7B29-BB48-B031-9CD0E153B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9D9CB2-7BC1-7548-94AA-4FA7F338BA9D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14770D-A2ED-CF40-A289-2F69BD8E4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9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7B4FB5-B82A-6146-A58B-AB401281C593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A811BA-C3B0-C242-B348-63F7CA6A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8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61F73F-2B03-A242-A459-D1D27CE952AB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430AF-2333-EA41-8061-B25E0825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0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A74205-DA44-AD43-8CED-AB8DC2CD5CBE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B01503-F0A7-AC48-8194-0E34FE48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1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171263-9377-544F-A325-9A2DDE6C894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B1D58-DB7B-9B43-BCA0-453DAD045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6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7FB402-B64A-F341-802B-5D51677E9E4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342390-3B18-E548-8558-FA760F318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E65857-817C-0143-BA9C-21EA7E2FB41C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37C718-D86E-BD43-BB66-3AE68FB5B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C2C8A9B-A93C-DC4A-81F7-1528CDEACEF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075213D-3BC2-D440-ACC3-BACE7A27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25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B1E4C15-5EA8-5047-8BA8-C5F6E193BB3E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C1E595D-B04D-BD4C-B780-CD58B2F1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0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BA29689-C1E9-7146-9C24-451F9924DE94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96CFFE3-44DF-6E49-B514-DFA33764E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4C39175-C2A4-914E-8707-26893E94A6AE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0F7DB1A-7D97-E147-9A9B-2C851951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4C161A-5FC0-3648-A858-F5FA7D25D80A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FAAB4-FCB4-D742-8EA9-673CDB75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7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FA296DE-35D6-F04B-9BEB-A81DBAAB2D97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3B7AAF8-E974-E74D-907A-7E92A855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0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08F577D-C36E-D44E-9658-06A89FD22002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F71F727-6733-FD42-B3BD-B352805D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033724E-0B1B-5144-A6DB-75C38108D8D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9088773-2791-6349-85B6-874498A6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802A53D-7F88-514E-908C-112BE8DA8BB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0F39302-49BC-BA4C-8F02-53AF0089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08AE1E-F84F-D34C-A82A-419C40322E75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33429D7-4153-4045-849A-2B8B947DA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7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3218CFB-945F-C343-B473-E08A4EAC34C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20BE14-0138-5642-8131-300F96A00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0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E43F4DF-F939-214D-BB62-822AF6243D36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011E1C7-ACDC-F549-B0D2-93E02212D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17A847-6911-D340-A4FC-38E2BB36FFF1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4F00DF-D103-2440-8C4F-104832257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20716B-94CC-F34E-9ED2-DF03926A0610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1B9008-7F37-7549-9732-A9107E4E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6FAFC7-129D-744F-95D5-E1EF336A142F}" type="datetimeFigureOut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36FDFF-8346-2A4E-AD75-9E05FEB21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128"/>
            <a:ext cx="9144000" cy="774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128"/>
            <a:ext cx="9144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L Opening Graphic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 SPH Red Building_Generic Logo-02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5" y="-1"/>
            <a:ext cx="9221499" cy="6916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956"/>
            <a:ext cx="9144000" cy="774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FiFi_shellOpaque_background_final_gray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75" y="-1989138"/>
            <a:ext cx="10307638" cy="1031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986088"/>
            <a:ext cx="9144000" cy="1012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" name="Picture 1" descr="CHL_Centered_COLOR_Full Herschel Nam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02" y="5578437"/>
            <a:ext cx="1369775" cy="1008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literacy" TargetMode="External"/><Relationship Id="rId2" Type="http://schemas.openxmlformats.org/officeDocument/2006/relationships/hyperlink" Target="https://sph.umd.edu/center/hch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inlanguage.gov/" TargetMode="External"/><Relationship Id="rId4" Type="http://schemas.openxmlformats.org/officeDocument/2006/relationships/hyperlink" Target="https://www.cdc.gov/pcd/issues/2011/mar/10_0012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274638"/>
            <a:ext cx="8636000" cy="13255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Many Ways to Communicate Research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671"/>
            <a:ext cx="8229600" cy="4171335"/>
          </a:xfrm>
        </p:spPr>
        <p:txBody>
          <a:bodyPr/>
          <a:lstStyle/>
          <a:p>
            <a:r>
              <a:rPr lang="en-US" dirty="0" smtClean="0"/>
              <a:t>Text  </a:t>
            </a:r>
            <a:endParaRPr lang="en-US" dirty="0"/>
          </a:p>
          <a:p>
            <a:r>
              <a:rPr lang="en-US" dirty="0" smtClean="0"/>
              <a:t>Numbers</a:t>
            </a:r>
          </a:p>
          <a:p>
            <a:r>
              <a:rPr lang="en-US" dirty="0" smtClean="0"/>
              <a:t>Photos, drawings, icons, GIFs  </a:t>
            </a:r>
          </a:p>
          <a:p>
            <a:r>
              <a:rPr lang="en-US" dirty="0" smtClean="0"/>
              <a:t>Videos </a:t>
            </a:r>
          </a:p>
          <a:p>
            <a:r>
              <a:rPr lang="en-US" dirty="0" smtClean="0"/>
              <a:t>Speech </a:t>
            </a:r>
            <a:endParaRPr lang="en-US" dirty="0"/>
          </a:p>
          <a:p>
            <a:r>
              <a:rPr lang="en-US" dirty="0" smtClean="0"/>
              <a:t>Graphs, tables, and forms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274638"/>
            <a:ext cx="8636000" cy="13255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Dissemination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213"/>
            <a:ext cx="8229600" cy="4171335"/>
          </a:xfrm>
        </p:spPr>
        <p:txBody>
          <a:bodyPr/>
          <a:lstStyle/>
          <a:p>
            <a:r>
              <a:rPr lang="en-US" dirty="0" smtClean="0"/>
              <a:t>National Diabetes Prevention Program  </a:t>
            </a:r>
          </a:p>
          <a:p>
            <a:pPr lvl="1"/>
            <a:r>
              <a:rPr lang="en-US" dirty="0" smtClean="0"/>
              <a:t>Translates evidence about healthy lifestyles into a community based program </a:t>
            </a:r>
          </a:p>
          <a:p>
            <a:pPr lvl="1"/>
            <a:r>
              <a:rPr lang="en-US" dirty="0" smtClean="0"/>
              <a:t>12 month program with specific health outcomes 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Length of program and complexity of behavior change make enrollment and retention difficult </a:t>
            </a:r>
          </a:p>
          <a:p>
            <a:pPr lvl="1"/>
            <a:r>
              <a:rPr lang="en-US" dirty="0" smtClean="0"/>
              <a:t>Fewer people benefit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274638"/>
            <a:ext cx="8636000" cy="13255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New: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MPower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Health Literacy Projects in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329"/>
            <a:ext cx="8229600" cy="4171335"/>
          </a:xfrm>
        </p:spPr>
        <p:txBody>
          <a:bodyPr/>
          <a:lstStyle/>
          <a:p>
            <a:r>
              <a:rPr lang="en-US" dirty="0" err="1" smtClean="0"/>
              <a:t>MPower</a:t>
            </a:r>
            <a:r>
              <a:rPr lang="en-US" dirty="0" smtClean="0"/>
              <a:t> Summer Scholars </a:t>
            </a:r>
          </a:p>
          <a:p>
            <a:pPr lvl="1"/>
            <a:r>
              <a:rPr lang="en-US" dirty="0" smtClean="0"/>
              <a:t>Team-based education and training in health literacy  </a:t>
            </a:r>
          </a:p>
          <a:p>
            <a:r>
              <a:rPr lang="en-US" dirty="0" smtClean="0"/>
              <a:t>UMB President’s White Paper </a:t>
            </a:r>
          </a:p>
          <a:p>
            <a:pPr lvl="1"/>
            <a:r>
              <a:rPr lang="en-US" dirty="0" smtClean="0"/>
              <a:t>Health literacy as a social determinant of health </a:t>
            </a:r>
          </a:p>
          <a:p>
            <a:pPr lvl="1"/>
            <a:r>
              <a:rPr lang="en-US" dirty="0" smtClean="0"/>
              <a:t>UMB students recommending UMB actions </a:t>
            </a:r>
          </a:p>
        </p:txBody>
      </p:sp>
    </p:spTree>
    <p:extLst>
      <p:ext uri="{BB962C8B-B14F-4D97-AF65-F5344CB8AC3E}">
        <p14:creationId xmlns:p14="http://schemas.microsoft.com/office/powerpoint/2010/main" val="12154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More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Information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084"/>
            <a:ext cx="8229600" cy="4839929"/>
          </a:xfrm>
        </p:spPr>
        <p:txBody>
          <a:bodyPr/>
          <a:lstStyle/>
          <a:p>
            <a:r>
              <a:rPr lang="en-US" dirty="0"/>
              <a:t>Horowitz Center for Health </a:t>
            </a:r>
            <a:r>
              <a:rPr lang="en-US" dirty="0" smtClean="0"/>
              <a:t>Literacy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://sph.umd.edu/center/hchl</a:t>
            </a:r>
            <a:endParaRPr lang="en-US" dirty="0"/>
          </a:p>
          <a:p>
            <a:r>
              <a:rPr lang="en-US" dirty="0" smtClean="0"/>
              <a:t>CDC </a:t>
            </a:r>
            <a:r>
              <a:rPr lang="en-US" dirty="0"/>
              <a:t>health </a:t>
            </a:r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www.cdc.gov/healthliteracy</a:t>
            </a:r>
            <a:r>
              <a:rPr lang="en-US" dirty="0" smtClean="0"/>
              <a:t> </a:t>
            </a:r>
          </a:p>
          <a:p>
            <a:r>
              <a:rPr lang="en-US" dirty="0" smtClean="0"/>
              <a:t>CDC Knowledge to Action		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://www.cdc.gov/pcd/issues/2011/mar/10_0012.htm</a:t>
            </a:r>
            <a:endParaRPr lang="en-US" dirty="0"/>
          </a:p>
          <a:p>
            <a:r>
              <a:rPr lang="en-US" dirty="0"/>
              <a:t>Federal plain </a:t>
            </a:r>
            <a:r>
              <a:rPr lang="en-US" dirty="0" smtClean="0"/>
              <a:t>language			</a:t>
            </a:r>
          </a:p>
          <a:p>
            <a:pPr lvl="1"/>
            <a:r>
              <a:rPr lang="en-US" dirty="0" smtClean="0">
                <a:hlinkClick r:id="rId5"/>
              </a:rPr>
              <a:t>www.plainlanguage.gov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474" y="399686"/>
            <a:ext cx="8433786" cy="3257913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Who Can Use My Results?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Tips to Design for Dissemination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45" y="43942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Cynthia Baur, Ph.D.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11, 2020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Dissemination: Reminder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Public health or clinical audiences</a:t>
            </a:r>
          </a:p>
          <a:p>
            <a:pPr lvl="0"/>
            <a:r>
              <a:rPr lang="en-US" sz="2800" dirty="0" smtClean="0"/>
              <a:t>Information or intervention materials</a:t>
            </a:r>
          </a:p>
          <a:p>
            <a:r>
              <a:rPr lang="en-US" sz="2800" dirty="0" smtClean="0"/>
              <a:t>Targeted </a:t>
            </a:r>
            <a:r>
              <a:rPr lang="en-US" sz="2800" dirty="0"/>
              <a:t>distribution </a:t>
            </a:r>
            <a:endParaRPr lang="en-US" sz="2800" dirty="0" smtClean="0"/>
          </a:p>
          <a:p>
            <a:pPr lvl="0"/>
            <a:r>
              <a:rPr lang="en-US" sz="2800" dirty="0" smtClean="0"/>
              <a:t>Spread and sustain knowledge and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Dissemination From the Start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Beginning with “who can use my results and why” can inform </a:t>
            </a:r>
          </a:p>
          <a:p>
            <a:pPr lvl="1"/>
            <a:r>
              <a:rPr lang="en-US" dirty="0" smtClean="0"/>
              <a:t>Research questions </a:t>
            </a:r>
          </a:p>
          <a:p>
            <a:pPr lvl="1"/>
            <a:r>
              <a:rPr lang="en-US" dirty="0" smtClean="0"/>
              <a:t>Study populations and settings </a:t>
            </a:r>
          </a:p>
          <a:p>
            <a:pPr lvl="1"/>
            <a:r>
              <a:rPr lang="en-US" dirty="0" smtClean="0"/>
              <a:t>Sequencing of multiple studies </a:t>
            </a:r>
          </a:p>
          <a:p>
            <a:pPr lvl="1"/>
            <a:r>
              <a:rPr lang="en-US" dirty="0" smtClean="0"/>
              <a:t>Analytical plans </a:t>
            </a:r>
          </a:p>
          <a:p>
            <a:pPr lvl="1"/>
            <a:r>
              <a:rPr lang="en-US" dirty="0" smtClean="0"/>
              <a:t>Presentation of results </a:t>
            </a:r>
          </a:p>
          <a:p>
            <a:pPr lvl="1"/>
            <a:r>
              <a:rPr lang="en-US" dirty="0" smtClean="0"/>
              <a:t>Program/intervention plans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Public Health or Clinical Audiences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21" y="1603232"/>
            <a:ext cx="8229600" cy="4525963"/>
          </a:xfrm>
        </p:spPr>
        <p:txBody>
          <a:bodyPr/>
          <a:lstStyle/>
          <a:p>
            <a:r>
              <a:rPr lang="en-US" dirty="0" smtClean="0"/>
              <a:t>Why do they need the information or materials?</a:t>
            </a:r>
          </a:p>
          <a:p>
            <a:r>
              <a:rPr lang="en-US" dirty="0" smtClean="0"/>
              <a:t>How will they use them? </a:t>
            </a:r>
          </a:p>
          <a:p>
            <a:r>
              <a:rPr lang="en-US" dirty="0" smtClean="0"/>
              <a:t>Who do they trust? </a:t>
            </a:r>
          </a:p>
          <a:p>
            <a:r>
              <a:rPr lang="en-US" dirty="0" smtClean="0"/>
              <a:t>How do they find/get information or materials?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45" y="274638"/>
            <a:ext cx="8947355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Information or Intervention Materials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easiest to use? </a:t>
            </a:r>
          </a:p>
          <a:p>
            <a:pPr lvl="1"/>
            <a:r>
              <a:rPr lang="en-US" dirty="0" smtClean="0"/>
              <a:t>Examples: data brief, toolkit, oral presentation </a:t>
            </a:r>
          </a:p>
          <a:p>
            <a:r>
              <a:rPr lang="en-US" dirty="0" smtClean="0"/>
              <a:t>How much detail? Jargon? Data? </a:t>
            </a:r>
          </a:p>
          <a:p>
            <a:r>
              <a:rPr lang="en-US" dirty="0" smtClean="0"/>
              <a:t>Will the audience need interpretive guides or directions for use?</a:t>
            </a:r>
          </a:p>
          <a:p>
            <a:r>
              <a:rPr lang="en-US" dirty="0" smtClean="0"/>
              <a:t>Will they need initial training, refreshers, and advanced help?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Targeted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Your audience isn’t “everyone”  </a:t>
            </a:r>
            <a:endParaRPr lang="en-US" dirty="0"/>
          </a:p>
          <a:p>
            <a:r>
              <a:rPr lang="en-US" dirty="0" smtClean="0"/>
              <a:t>Name your audience in detail </a:t>
            </a:r>
          </a:p>
          <a:p>
            <a:pPr lvl="1"/>
            <a:r>
              <a:rPr lang="en-US" dirty="0" smtClean="0"/>
              <a:t>Example: Cardiologists treating patients who don’t have housing or food security </a:t>
            </a:r>
          </a:p>
          <a:p>
            <a:pPr lvl="1"/>
            <a:r>
              <a:rPr lang="en-US" dirty="0" smtClean="0"/>
              <a:t>So, how can your blood pressure results be meaningful for these clinicians and patients?  </a:t>
            </a:r>
            <a:endParaRPr lang="en-US" dirty="0"/>
          </a:p>
          <a:p>
            <a:r>
              <a:rPr lang="en-US" dirty="0" smtClean="0"/>
              <a:t>Where/how is your audience most likely to see, hear or be exposed to the materials?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Spread and Sustain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scale</a:t>
            </a:r>
          </a:p>
          <a:p>
            <a:pPr lvl="1"/>
            <a:r>
              <a:rPr lang="en-US" dirty="0" smtClean="0"/>
              <a:t>How can you reach enough of the audience? </a:t>
            </a:r>
          </a:p>
          <a:p>
            <a:r>
              <a:rPr lang="en-US" dirty="0" smtClean="0"/>
              <a:t>What will keep the audience interested and engaged in using your results? </a:t>
            </a:r>
          </a:p>
          <a:p>
            <a:pPr lvl="1"/>
            <a:r>
              <a:rPr lang="en-US" dirty="0" smtClean="0"/>
              <a:t>What motivates them?</a:t>
            </a:r>
          </a:p>
          <a:p>
            <a:pPr lvl="1"/>
            <a:r>
              <a:rPr lang="en-US" dirty="0" smtClean="0"/>
              <a:t>What incentives do they have to use your results?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Possible Motivations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Accreditation </a:t>
            </a:r>
          </a:p>
          <a:p>
            <a:r>
              <a:rPr lang="en-US" dirty="0" smtClean="0"/>
              <a:t>Quality measures </a:t>
            </a:r>
          </a:p>
          <a:p>
            <a:r>
              <a:rPr lang="en-US" dirty="0" smtClean="0"/>
              <a:t>Pay for performance</a:t>
            </a:r>
          </a:p>
          <a:p>
            <a:r>
              <a:rPr lang="en-US" dirty="0" smtClean="0"/>
              <a:t>Program objectives </a:t>
            </a:r>
          </a:p>
          <a:p>
            <a:r>
              <a:rPr lang="en-US" dirty="0" smtClean="0"/>
              <a:t>Population health outcomes</a:t>
            </a:r>
          </a:p>
          <a:p>
            <a:r>
              <a:rPr lang="en-US" dirty="0" smtClean="0"/>
              <a:t>Ethical commitments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70522 SPH CH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20170522 SPH CHL PPT Template (1)</Template>
  <TotalTime>891</TotalTime>
  <Words>404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20170522 SPH CHL PPT Template</vt:lpstr>
      <vt:lpstr>4_Custom Design</vt:lpstr>
      <vt:lpstr>3_Custom Design</vt:lpstr>
      <vt:lpstr>Custom Design</vt:lpstr>
      <vt:lpstr>1_Custom Design</vt:lpstr>
      <vt:lpstr>2_Custom Design</vt:lpstr>
      <vt:lpstr>PowerPoint Presentation</vt:lpstr>
      <vt:lpstr> Who Can Use My Results?  Tips to Design for Dissemination </vt:lpstr>
      <vt:lpstr>Dissemination: Reminder  </vt:lpstr>
      <vt:lpstr>Dissemination From the Start  </vt:lpstr>
      <vt:lpstr>Public Health or Clinical Audiences </vt:lpstr>
      <vt:lpstr>Information or Intervention Materials  </vt:lpstr>
      <vt:lpstr>Targeted Distribution </vt:lpstr>
      <vt:lpstr>Spread and Sustain </vt:lpstr>
      <vt:lpstr>Possible Motivations </vt:lpstr>
      <vt:lpstr>Many Ways to Communicate Research Information</vt:lpstr>
      <vt:lpstr>Dissemination Example</vt:lpstr>
      <vt:lpstr>New: MPower Health Literacy Projects in 2020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Baur</dc:creator>
  <cp:lastModifiedBy>SMC GuestAccount</cp:lastModifiedBy>
  <cp:revision>83</cp:revision>
  <dcterms:created xsi:type="dcterms:W3CDTF">2017-07-13T13:23:41Z</dcterms:created>
  <dcterms:modified xsi:type="dcterms:W3CDTF">2020-02-11T18:15:31Z</dcterms:modified>
</cp:coreProperties>
</file>